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4147560"/>
            <a:ext cx="822924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414756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74240" y="414756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239640" y="160020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22080" y="160020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414756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239640" y="414756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022080" y="414756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8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8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533520"/>
            <a:ext cx="8229240" cy="459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8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414756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8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414756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4147560"/>
            <a:ext cx="822924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4147560"/>
            <a:ext cx="822924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414756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4240" y="414756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60020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60020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414756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414756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4147560"/>
            <a:ext cx="26496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8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8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533520"/>
            <a:ext cx="8229240" cy="4592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8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57200" y="414756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876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414756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4147560"/>
            <a:ext cx="8229240" cy="2325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220680"/>
            <a:ext cx="9143640" cy="228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0" y="0"/>
            <a:ext cx="9143640" cy="36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685800" y="1371600"/>
            <a:ext cx="7848360" cy="192672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5400" spc="-100" strike="noStrike" cap="all">
                <a:solidFill>
                  <a:srgbClr val="d2533c"/>
                </a:solidFill>
                <a:latin typeface="Arial"/>
              </a:rPr>
              <a:t>Click to edit Master title style</a:t>
            </a:r>
            <a:endParaRPr b="0" lang="en-US" sz="5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/>
          </p:nvPr>
        </p:nvSpPr>
        <p:spPr>
          <a:xfrm>
            <a:off x="457200" y="18360"/>
            <a:ext cx="2895120" cy="328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191A1153-9D1A-4121-8947-71E816583FCE}" type="datetime">
              <a:rPr b="0" lang="en-US" sz="1200" spc="-1" strike="noStrike">
                <a:solidFill>
                  <a:srgbClr val="ffffff"/>
                </a:solidFill>
                <a:latin typeface="Arial"/>
              </a:rPr>
              <a:t>4/23/19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ftr"/>
          </p:nvPr>
        </p:nvSpPr>
        <p:spPr>
          <a:xfrm>
            <a:off x="3429000" y="18360"/>
            <a:ext cx="4114440" cy="328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sldNum"/>
          </p:nvPr>
        </p:nvSpPr>
        <p:spPr>
          <a:xfrm>
            <a:off x="7620120" y="18360"/>
            <a:ext cx="1066320" cy="328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34D7DC92-2DE9-41DE-9643-FB0CAB178C77}" type="slidenum">
              <a:rPr b="1" lang="en-US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6" name="Line 7"/>
          <p:cNvSpPr/>
          <p:nvPr/>
        </p:nvSpPr>
        <p:spPr>
          <a:xfrm>
            <a:off x="685800" y="3398400"/>
            <a:ext cx="7848360" cy="1440"/>
          </a:xfrm>
          <a:prstGeom prst="line">
            <a:avLst/>
          </a:prstGeom>
          <a:ln w="19080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292934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292934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292934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292934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34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292934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292934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292934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292934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292934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292934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292934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292934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292934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0" y="220680"/>
            <a:ext cx="9143640" cy="228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>
            <a:off x="0" y="0"/>
            <a:ext cx="9143640" cy="36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00" strike="noStrike">
                <a:solidFill>
                  <a:srgbClr val="d2533c"/>
                </a:solidFill>
                <a:latin typeface="Arial"/>
              </a:rPr>
              <a:t>Click to edit Master title style</a:t>
            </a:r>
            <a:endParaRPr b="0" lang="en-US" sz="40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>
            <a:noAutofit/>
          </a:bodyPr>
          <a:p>
            <a:pPr marL="182880" indent="-182520">
              <a:lnSpc>
                <a:spcPct val="100000"/>
              </a:lnSpc>
              <a:spcBef>
                <a:spcPts val="479"/>
              </a:spcBef>
              <a:buClr>
                <a:srgbClr val="93a299"/>
              </a:buClr>
              <a:buSzPct val="85000"/>
              <a:buFont typeface="Arial"/>
              <a:buChar char="•"/>
            </a:pPr>
            <a:r>
              <a:rPr b="0" lang="en-US" sz="2400" spc="-1" strike="noStrike">
                <a:solidFill>
                  <a:srgbClr val="292934"/>
                </a:solidFill>
                <a:latin typeface="Arial"/>
              </a:rPr>
              <a:t>Click to edit Master text styles</a:t>
            </a:r>
            <a:endParaRPr b="0" lang="en-US" sz="2400" spc="-1" strike="noStrike">
              <a:solidFill>
                <a:srgbClr val="292934"/>
              </a:solidFill>
              <a:latin typeface="Arial"/>
            </a:endParaRPr>
          </a:p>
          <a:p>
            <a:pPr lvl="1" marL="457200" indent="-182520">
              <a:lnSpc>
                <a:spcPct val="100000"/>
              </a:lnSpc>
              <a:spcBef>
                <a:spcPts val="400"/>
              </a:spcBef>
              <a:buClr>
                <a:srgbClr val="93a299"/>
              </a:buClr>
              <a:buSzPct val="85000"/>
              <a:buFont typeface="Arial"/>
              <a:buChar char="•"/>
            </a:pPr>
            <a:r>
              <a:rPr b="0" lang="en-US" sz="2000" spc="-1" strike="noStrike">
                <a:solidFill>
                  <a:srgbClr val="292934"/>
                </a:solidFill>
                <a:latin typeface="Arial"/>
              </a:rPr>
              <a:t>Second level</a:t>
            </a:r>
            <a:endParaRPr b="0" lang="en-US" sz="2000" spc="-1" strike="noStrike">
              <a:solidFill>
                <a:srgbClr val="292934"/>
              </a:solidFill>
              <a:latin typeface="Arial"/>
            </a:endParaRPr>
          </a:p>
          <a:p>
            <a:pPr lvl="2" marL="731520" indent="-182520">
              <a:lnSpc>
                <a:spcPct val="100000"/>
              </a:lnSpc>
              <a:spcBef>
                <a:spcPts val="360"/>
              </a:spcBef>
              <a:buClr>
                <a:srgbClr val="93a299"/>
              </a:buClr>
              <a:buSzPct val="90000"/>
              <a:buFont typeface="Arial"/>
              <a:buChar char="•"/>
            </a:pPr>
            <a:r>
              <a:rPr b="0" lang="en-US" sz="1800" spc="-1" strike="noStrike">
                <a:solidFill>
                  <a:srgbClr val="292934"/>
                </a:solidFill>
                <a:latin typeface="Arial"/>
              </a:rPr>
              <a:t>Third level</a:t>
            </a:r>
            <a:endParaRPr b="0" lang="en-US" sz="1800" spc="-1" strike="noStrike">
              <a:solidFill>
                <a:srgbClr val="292934"/>
              </a:solidFill>
              <a:latin typeface="Arial"/>
            </a:endParaRPr>
          </a:p>
          <a:p>
            <a:pPr lvl="3" marL="1005840" indent="-182520">
              <a:lnSpc>
                <a:spcPct val="100000"/>
              </a:lnSpc>
              <a:spcBef>
                <a:spcPts val="320"/>
              </a:spcBef>
              <a:buClr>
                <a:srgbClr val="93a299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292934"/>
                </a:solidFill>
                <a:latin typeface="Arial"/>
              </a:rPr>
              <a:t>Fourth level</a:t>
            </a:r>
            <a:endParaRPr b="0" lang="en-US" sz="1600" spc="-1" strike="noStrike">
              <a:solidFill>
                <a:srgbClr val="292934"/>
              </a:solidFill>
              <a:latin typeface="Arial"/>
            </a:endParaRPr>
          </a:p>
          <a:p>
            <a:pPr lvl="4" marL="1188720" indent="-136800">
              <a:lnSpc>
                <a:spcPct val="100000"/>
              </a:lnSpc>
              <a:spcBef>
                <a:spcPts val="281"/>
              </a:spcBef>
              <a:buClr>
                <a:srgbClr val="93a299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292934"/>
                </a:solidFill>
                <a:latin typeface="Arial"/>
              </a:rPr>
              <a:t>Fifth level</a:t>
            </a:r>
            <a:endParaRPr b="0" lang="en-US" sz="1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dt"/>
          </p:nvPr>
        </p:nvSpPr>
        <p:spPr>
          <a:xfrm>
            <a:off x="457200" y="18360"/>
            <a:ext cx="2895120" cy="328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165308E0-D6D8-4FB9-8131-2EDDA783AA84}" type="datetime">
              <a:rPr b="0" lang="en-US" sz="1200" spc="-1" strike="noStrike">
                <a:solidFill>
                  <a:srgbClr val="ffffff"/>
                </a:solidFill>
                <a:latin typeface="Arial"/>
              </a:rPr>
              <a:t>4/23/19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ftr"/>
          </p:nvPr>
        </p:nvSpPr>
        <p:spPr>
          <a:xfrm>
            <a:off x="3429000" y="18360"/>
            <a:ext cx="4114440" cy="328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0" name="PlaceHolder 7"/>
          <p:cNvSpPr>
            <a:spLocks noGrp="1"/>
          </p:cNvSpPr>
          <p:nvPr>
            <p:ph type="sldNum"/>
          </p:nvPr>
        </p:nvSpPr>
        <p:spPr>
          <a:xfrm>
            <a:off x="7620120" y="18360"/>
            <a:ext cx="1066320" cy="328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C16599DD-DEB7-42B8-9C91-19A49A3C16B6}" type="slidenum">
              <a:rPr b="1" lang="en-US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685800" y="609480"/>
            <a:ext cx="7772040" cy="2819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5400" spc="-100" strike="noStrike" cap="all">
                <a:solidFill>
                  <a:srgbClr val="d2533c"/>
                </a:solidFill>
                <a:latin typeface="Times New Roman"/>
              </a:rPr>
              <a:t>Library management system</a:t>
            </a:r>
            <a:endParaRPr b="0" lang="en-US" sz="54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380880" y="4572000"/>
            <a:ext cx="3276360" cy="205704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76000"/>
          </a:bodyPr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i="1" lang="en-US" sz="1800" spc="-1" strike="noStrike">
                <a:solidFill>
                  <a:srgbClr val="292934"/>
                </a:solidFill>
                <a:latin typeface="Times New Roman"/>
              </a:rPr>
              <a:t>Team: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292934"/>
                </a:solidFill>
                <a:latin typeface="Times New Roman"/>
              </a:rPr>
              <a:t>Ivana Brankovic</a:t>
            </a:r>
            <a:r>
              <a:rPr b="0" lang="en-US" sz="1800" spc="-1" strike="noStrike">
                <a:solidFill>
                  <a:srgbClr val="292934"/>
                </a:solidFill>
                <a:latin typeface="Times New Roman"/>
              </a:rPr>
              <a:t>	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292934"/>
                </a:solidFill>
                <a:latin typeface="Times New Roman"/>
              </a:rPr>
              <a:t>Bozidar Grabovcic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292934"/>
                </a:solidFill>
                <a:latin typeface="Times New Roman"/>
              </a:rPr>
              <a:t>Milos Drljaca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292934"/>
                </a:solidFill>
                <a:latin typeface="Times New Roman"/>
              </a:rPr>
              <a:t>Vukasin Simic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292934"/>
                </a:solidFill>
                <a:latin typeface="Times New Roman"/>
              </a:rPr>
              <a:t>Zoran Kovacevic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292934"/>
                </a:solidFill>
                <a:latin typeface="Times New Roman"/>
              </a:rPr>
              <a:t>Aleksandar Stojmenovic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r>
              <a:rPr b="0" lang="en-US" sz="1800" spc="-1" strike="noStrike">
                <a:solidFill>
                  <a:srgbClr val="292934"/>
                </a:solidFill>
                <a:latin typeface="Times New Roman"/>
              </a:rPr>
              <a:t>Marko Petrovic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00" strike="noStrike">
                <a:solidFill>
                  <a:srgbClr val="d2533c"/>
                </a:solidFill>
                <a:latin typeface="Arial"/>
              </a:rPr>
              <a:t>Admin home page</a:t>
            </a:r>
            <a:endParaRPr b="0" lang="en-US" sz="4000" spc="-1" strike="noStrike">
              <a:solidFill>
                <a:srgbClr val="292934"/>
              </a:solidFill>
              <a:latin typeface="Arial"/>
            </a:endParaRPr>
          </a:p>
        </p:txBody>
      </p:sp>
      <p:pic>
        <p:nvPicPr>
          <p:cNvPr id="116" name="Picture 2" descr=""/>
          <p:cNvPicPr/>
          <p:nvPr/>
        </p:nvPicPr>
        <p:blipFill>
          <a:blip r:embed="rId1"/>
          <a:stretch/>
        </p:blipFill>
        <p:spPr>
          <a:xfrm>
            <a:off x="770760" y="1851120"/>
            <a:ext cx="7458480" cy="4730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00" strike="noStrike">
                <a:solidFill>
                  <a:srgbClr val="d2533c"/>
                </a:solidFill>
                <a:latin typeface="Arial"/>
              </a:rPr>
              <a:t>Employee home page</a:t>
            </a:r>
            <a:endParaRPr b="0" lang="en-US" sz="4000" spc="-1" strike="noStrike">
              <a:solidFill>
                <a:srgbClr val="292934"/>
              </a:solidFill>
              <a:latin typeface="Arial"/>
            </a:endParaRPr>
          </a:p>
        </p:txBody>
      </p:sp>
      <p:pic>
        <p:nvPicPr>
          <p:cNvPr id="118" name="Picture 2" descr=""/>
          <p:cNvPicPr/>
          <p:nvPr/>
        </p:nvPicPr>
        <p:blipFill>
          <a:blip r:embed="rId1"/>
          <a:stretch/>
        </p:blipFill>
        <p:spPr>
          <a:xfrm>
            <a:off x="533520" y="1905120"/>
            <a:ext cx="8082360" cy="4339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1394640" y="2438280"/>
            <a:ext cx="6476760" cy="82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ff0000"/>
                </a:solidFill>
                <a:latin typeface="Times New Roman"/>
              </a:rPr>
              <a:t>THE END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1676520" y="3566160"/>
            <a:ext cx="579096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0000"/>
                </a:solidFill>
                <a:latin typeface="Times New Roman"/>
              </a:rPr>
              <a:t>Thank you for your attention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371600" y="228600"/>
            <a:ext cx="5790960" cy="13712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3200" spc="-100" strike="noStrike">
                <a:solidFill>
                  <a:srgbClr val="ff0000"/>
                </a:solidFill>
                <a:latin typeface="Times New Roman"/>
              </a:rPr>
              <a:t>Technologies and architecture</a:t>
            </a:r>
            <a:endParaRPr b="0" lang="en-US" sz="32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457200" y="1600200"/>
            <a:ext cx="4952520" cy="12949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182880" indent="-182520">
              <a:lnSpc>
                <a:spcPct val="100000"/>
              </a:lnSpc>
              <a:spcBef>
                <a:spcPts val="561"/>
              </a:spcBef>
              <a:buClr>
                <a:srgbClr val="93a299"/>
              </a:buClr>
              <a:buSzPct val="85000"/>
              <a:buFont typeface="Arial"/>
              <a:buChar char="•"/>
            </a:pPr>
            <a:r>
              <a:rPr b="0" lang="en-US" sz="2800" spc="-1" strike="noStrike">
                <a:solidFill>
                  <a:srgbClr val="292934"/>
                </a:solidFill>
                <a:latin typeface="Times New Roman"/>
              </a:rPr>
              <a:t>ASP.NET framework</a:t>
            </a:r>
            <a:endParaRPr b="0" lang="en-US" sz="2800" spc="-1" strike="noStrike">
              <a:solidFill>
                <a:srgbClr val="292934"/>
              </a:solidFill>
              <a:latin typeface="Arial"/>
            </a:endParaRPr>
          </a:p>
          <a:p>
            <a:pPr marL="182880" indent="-182520">
              <a:lnSpc>
                <a:spcPct val="100000"/>
              </a:lnSpc>
              <a:spcBef>
                <a:spcPts val="561"/>
              </a:spcBef>
              <a:buClr>
                <a:srgbClr val="93a299"/>
              </a:buClr>
              <a:buSzPct val="85000"/>
              <a:buFont typeface="Arial"/>
              <a:buChar char="•"/>
            </a:pPr>
            <a:r>
              <a:rPr b="0" lang="en-US" sz="2800" spc="-1" strike="noStrike">
                <a:solidFill>
                  <a:srgbClr val="292934"/>
                </a:solidFill>
                <a:latin typeface="Times New Roman"/>
              </a:rPr>
              <a:t>MVC architectural pattern</a:t>
            </a:r>
            <a:endParaRPr b="0" lang="en-US" sz="2800" spc="-1" strike="noStrike">
              <a:solidFill>
                <a:srgbClr val="292934"/>
              </a:solidFill>
              <a:latin typeface="Arial"/>
            </a:endParaRPr>
          </a:p>
        </p:txBody>
      </p:sp>
      <p:pic>
        <p:nvPicPr>
          <p:cNvPr id="91" name="Picture 2" descr=""/>
          <p:cNvPicPr/>
          <p:nvPr/>
        </p:nvPicPr>
        <p:blipFill>
          <a:blip r:embed="rId1"/>
          <a:stretch/>
        </p:blipFill>
        <p:spPr>
          <a:xfrm>
            <a:off x="1600200" y="3886200"/>
            <a:ext cx="5219280" cy="1628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en-US" sz="3600" spc="-100" strike="noStrike">
                <a:solidFill>
                  <a:srgbClr val="d2533c"/>
                </a:solidFill>
                <a:latin typeface="Times New Roman"/>
              </a:rPr>
              <a:t>Use case diagram</a:t>
            </a:r>
            <a:endParaRPr b="0" lang="en-US" sz="3600" spc="-1" strike="noStrike">
              <a:solidFill>
                <a:srgbClr val="292934"/>
              </a:solidFill>
              <a:latin typeface="Arial"/>
            </a:endParaRPr>
          </a:p>
        </p:txBody>
      </p:sp>
      <p:pic>
        <p:nvPicPr>
          <p:cNvPr id="93" name="Picture 2" descr=""/>
          <p:cNvPicPr/>
          <p:nvPr/>
        </p:nvPicPr>
        <p:blipFill>
          <a:blip r:embed="rId1"/>
          <a:srcRect l="-19" t="-15" r="-19" b="-15"/>
          <a:stretch/>
        </p:blipFill>
        <p:spPr>
          <a:xfrm>
            <a:off x="1447920" y="1828800"/>
            <a:ext cx="5575680" cy="4308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00" strike="noStrike">
                <a:solidFill>
                  <a:srgbClr val="d2533c"/>
                </a:solidFill>
                <a:latin typeface="Arial"/>
              </a:rPr>
              <a:t>Database</a:t>
            </a:r>
            <a:endParaRPr b="0" lang="en-US" sz="4000" spc="-1" strike="noStrike">
              <a:solidFill>
                <a:srgbClr val="292934"/>
              </a:solidFill>
              <a:latin typeface="Arial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457200" y="1371600"/>
            <a:ext cx="7162560" cy="7128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76000"/>
          </a:bodyPr>
          <a:p>
            <a:pPr marL="182880" indent="-182520">
              <a:lnSpc>
                <a:spcPct val="100000"/>
              </a:lnSpc>
              <a:spcBef>
                <a:spcPts val="479"/>
              </a:spcBef>
              <a:buClr>
                <a:srgbClr val="93a299"/>
              </a:buClr>
              <a:buSzPct val="85000"/>
              <a:buFont typeface="Arial"/>
              <a:buChar char="•"/>
            </a:pPr>
            <a:r>
              <a:rPr b="0" lang="en-US" sz="2400" spc="-1" strike="noStrike">
                <a:solidFill>
                  <a:srgbClr val="292934"/>
                </a:solidFill>
                <a:latin typeface="Times New Roman"/>
              </a:rPr>
              <a:t>MS SQL</a:t>
            </a:r>
            <a:endParaRPr b="0" lang="en-US" sz="2400" spc="-1" strike="noStrike">
              <a:solidFill>
                <a:srgbClr val="292934"/>
              </a:solidFill>
              <a:latin typeface="Arial"/>
            </a:endParaRPr>
          </a:p>
          <a:p>
            <a:pPr marL="182880" indent="-182520">
              <a:lnSpc>
                <a:spcPct val="100000"/>
              </a:lnSpc>
              <a:spcBef>
                <a:spcPts val="479"/>
              </a:spcBef>
              <a:buClr>
                <a:srgbClr val="93a299"/>
              </a:buClr>
              <a:buSzPct val="85000"/>
              <a:buFont typeface="Arial"/>
              <a:buChar char="•"/>
            </a:pPr>
            <a:r>
              <a:rPr b="0" lang="en-US" sz="2400" spc="-1" strike="noStrike">
                <a:solidFill>
                  <a:srgbClr val="292934"/>
                </a:solidFill>
                <a:latin typeface="Times New Roman"/>
              </a:rPr>
              <a:t>Microsoft Management SQL Studio</a:t>
            </a:r>
            <a:endParaRPr b="0" lang="en-US" sz="2400" spc="-1" strike="noStrike">
              <a:solidFill>
                <a:srgbClr val="292934"/>
              </a:solidFill>
              <a:latin typeface="Arial"/>
            </a:endParaRPr>
          </a:p>
        </p:txBody>
      </p:sp>
      <p:pic>
        <p:nvPicPr>
          <p:cNvPr id="96" name="Picture 2" descr=""/>
          <p:cNvPicPr/>
          <p:nvPr/>
        </p:nvPicPr>
        <p:blipFill>
          <a:blip r:embed="rId1"/>
          <a:stretch/>
        </p:blipFill>
        <p:spPr>
          <a:xfrm>
            <a:off x="762120" y="2209680"/>
            <a:ext cx="7619760" cy="4563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00" strike="noStrike">
                <a:solidFill>
                  <a:srgbClr val="d2533c"/>
                </a:solidFill>
                <a:latin typeface="Arial"/>
              </a:rPr>
              <a:t>Identity framework</a:t>
            </a:r>
            <a:endParaRPr b="0" lang="en-US" sz="4000" spc="-1" strike="noStrike">
              <a:solidFill>
                <a:srgbClr val="292934"/>
              </a:solidFill>
              <a:latin typeface="Arial"/>
            </a:endParaRPr>
          </a:p>
        </p:txBody>
      </p:sp>
      <p:pic>
        <p:nvPicPr>
          <p:cNvPr id="98" name="Picture 2" descr=""/>
          <p:cNvPicPr/>
          <p:nvPr/>
        </p:nvPicPr>
        <p:blipFill>
          <a:blip r:embed="rId1"/>
          <a:stretch/>
        </p:blipFill>
        <p:spPr>
          <a:xfrm>
            <a:off x="533520" y="2666880"/>
            <a:ext cx="4419360" cy="3611520"/>
          </a:xfrm>
          <a:prstGeom prst="rect">
            <a:avLst/>
          </a:prstGeom>
          <a:ln>
            <a:noFill/>
          </a:ln>
        </p:spPr>
      </p:pic>
      <p:sp>
        <p:nvSpPr>
          <p:cNvPr id="99" name="CustomShape 2"/>
          <p:cNvSpPr/>
          <p:nvPr/>
        </p:nvSpPr>
        <p:spPr>
          <a:xfrm>
            <a:off x="576000" y="1850040"/>
            <a:ext cx="746712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92934"/>
                </a:solidFill>
                <a:latin typeface="Arial"/>
              </a:rPr>
              <a:t>Using [Authorize] and [AllowAnonymous] attributes can determ who can acces and make changes on our data.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00" strike="noStrike">
                <a:solidFill>
                  <a:srgbClr val="d2533c"/>
                </a:solidFill>
                <a:latin typeface="Arial"/>
              </a:rPr>
              <a:t>Models</a:t>
            </a:r>
            <a:endParaRPr b="0" lang="en-US" sz="4000" spc="-1" strike="noStrike">
              <a:solidFill>
                <a:srgbClr val="292934"/>
              </a:solidFill>
              <a:latin typeface="Arial"/>
            </a:endParaRPr>
          </a:p>
        </p:txBody>
      </p:sp>
      <p:pic>
        <p:nvPicPr>
          <p:cNvPr id="101" name="Picture 2" descr=""/>
          <p:cNvPicPr/>
          <p:nvPr/>
        </p:nvPicPr>
        <p:blipFill>
          <a:blip r:embed="rId1"/>
          <a:stretch/>
        </p:blipFill>
        <p:spPr>
          <a:xfrm>
            <a:off x="472320" y="2971800"/>
            <a:ext cx="5776560" cy="3530520"/>
          </a:xfrm>
          <a:prstGeom prst="rect">
            <a:avLst/>
          </a:prstGeom>
          <a:ln>
            <a:noFill/>
          </a:ln>
        </p:spPr>
      </p:pic>
      <p:sp>
        <p:nvSpPr>
          <p:cNvPr id="102" name="CustomShape 2"/>
          <p:cNvSpPr/>
          <p:nvPr/>
        </p:nvSpPr>
        <p:spPr>
          <a:xfrm>
            <a:off x="472320" y="1712160"/>
            <a:ext cx="487656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92934"/>
                </a:solidFill>
                <a:latin typeface="Times New Roman"/>
              </a:rPr>
              <a:t>Entity framework?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92934"/>
                </a:solidFill>
                <a:latin typeface="Times New Roman"/>
              </a:rPr>
              <a:t>Database first approach?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00" strike="noStrike">
                <a:solidFill>
                  <a:srgbClr val="d2533c"/>
                </a:solidFill>
                <a:latin typeface="Arial"/>
              </a:rPr>
              <a:t>Controllers</a:t>
            </a:r>
            <a:endParaRPr b="0" lang="en-US" sz="4000" spc="-1" strike="noStrike">
              <a:solidFill>
                <a:srgbClr val="292934"/>
              </a:solidFill>
              <a:latin typeface="Arial"/>
            </a:endParaRPr>
          </a:p>
        </p:txBody>
      </p:sp>
      <p:pic>
        <p:nvPicPr>
          <p:cNvPr id="104" name="Picture 2" descr=""/>
          <p:cNvPicPr/>
          <p:nvPr/>
        </p:nvPicPr>
        <p:blipFill>
          <a:blip r:embed="rId1"/>
          <a:stretch/>
        </p:blipFill>
        <p:spPr>
          <a:xfrm>
            <a:off x="4038480" y="2438280"/>
            <a:ext cx="4647960" cy="4146120"/>
          </a:xfrm>
          <a:prstGeom prst="rect">
            <a:avLst/>
          </a:prstGeom>
          <a:ln>
            <a:noFill/>
          </a:ln>
        </p:spPr>
      </p:pic>
      <p:sp>
        <p:nvSpPr>
          <p:cNvPr id="105" name="CustomShape 2"/>
          <p:cNvSpPr/>
          <p:nvPr/>
        </p:nvSpPr>
        <p:spPr>
          <a:xfrm>
            <a:off x="609480" y="1563480"/>
            <a:ext cx="80769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92934"/>
                </a:solidFill>
                <a:latin typeface="Arial"/>
              </a:rPr>
              <a:t>The Controller in MVC architecture handles any incoming URL request. 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6" name="Picture 2" descr=""/>
          <p:cNvPicPr/>
          <p:nvPr/>
        </p:nvPicPr>
        <p:blipFill>
          <a:blip r:embed="rId2"/>
          <a:stretch/>
        </p:blipFill>
        <p:spPr>
          <a:xfrm>
            <a:off x="208800" y="4539240"/>
            <a:ext cx="3804480" cy="1609200"/>
          </a:xfrm>
          <a:prstGeom prst="rect">
            <a:avLst/>
          </a:prstGeom>
          <a:ln>
            <a:noFill/>
          </a:ln>
        </p:spPr>
      </p:pic>
      <p:sp>
        <p:nvSpPr>
          <p:cNvPr id="107" name="CustomShape 3"/>
          <p:cNvSpPr/>
          <p:nvPr/>
        </p:nvSpPr>
        <p:spPr>
          <a:xfrm>
            <a:off x="654480" y="3897000"/>
            <a:ext cx="28951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92934"/>
                </a:solidFill>
                <a:latin typeface="Arial"/>
              </a:rPr>
              <a:t>Action methods 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00" strike="noStrike">
                <a:solidFill>
                  <a:srgbClr val="d2533c"/>
                </a:solidFill>
                <a:latin typeface="Arial"/>
              </a:rPr>
              <a:t>Custom validation</a:t>
            </a:r>
            <a:endParaRPr b="0" lang="en-US" sz="4000" spc="-1" strike="noStrike">
              <a:solidFill>
                <a:srgbClr val="292934"/>
              </a:solidFill>
              <a:latin typeface="Arial"/>
            </a:endParaRPr>
          </a:p>
        </p:txBody>
      </p:sp>
      <p:pic>
        <p:nvPicPr>
          <p:cNvPr id="109" name="Picture 3" descr=""/>
          <p:cNvPicPr/>
          <p:nvPr/>
        </p:nvPicPr>
        <p:blipFill>
          <a:blip r:embed="rId1"/>
          <a:stretch/>
        </p:blipFill>
        <p:spPr>
          <a:xfrm>
            <a:off x="609480" y="3048120"/>
            <a:ext cx="7758360" cy="3377880"/>
          </a:xfrm>
          <a:prstGeom prst="rect">
            <a:avLst/>
          </a:prstGeom>
          <a:ln>
            <a:noFill/>
          </a:ln>
        </p:spPr>
      </p:pic>
      <p:sp>
        <p:nvSpPr>
          <p:cNvPr id="110" name="CustomShape 2"/>
          <p:cNvSpPr/>
          <p:nvPr/>
        </p:nvSpPr>
        <p:spPr>
          <a:xfrm>
            <a:off x="533520" y="1905120"/>
            <a:ext cx="647676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92934"/>
                </a:solidFill>
                <a:latin typeface="Times New Roman"/>
              </a:rPr>
              <a:t>Custom validation using validation attribute class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00" strike="noStrike">
                <a:solidFill>
                  <a:srgbClr val="d2533c"/>
                </a:solidFill>
                <a:latin typeface="Arial"/>
              </a:rPr>
              <a:t>Views</a:t>
            </a:r>
            <a:endParaRPr b="0" lang="en-US" sz="4000" spc="-1" strike="noStrike">
              <a:solidFill>
                <a:srgbClr val="292934"/>
              </a:solidFill>
              <a:latin typeface="Arial"/>
            </a:endParaRPr>
          </a:p>
        </p:txBody>
      </p:sp>
      <p:pic>
        <p:nvPicPr>
          <p:cNvPr id="112" name="Picture 2" descr=""/>
          <p:cNvPicPr/>
          <p:nvPr/>
        </p:nvPicPr>
        <p:blipFill>
          <a:blip r:embed="rId1"/>
          <a:stretch/>
        </p:blipFill>
        <p:spPr>
          <a:xfrm>
            <a:off x="609480" y="1828800"/>
            <a:ext cx="2415960" cy="4487400"/>
          </a:xfrm>
          <a:prstGeom prst="rect">
            <a:avLst/>
          </a:prstGeom>
          <a:ln>
            <a:noFill/>
          </a:ln>
        </p:spPr>
      </p:pic>
      <p:sp>
        <p:nvSpPr>
          <p:cNvPr id="113" name="CustomShape 2"/>
          <p:cNvSpPr/>
          <p:nvPr/>
        </p:nvSpPr>
        <p:spPr>
          <a:xfrm>
            <a:off x="3657600" y="2133720"/>
            <a:ext cx="51051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92934"/>
                </a:solidFill>
                <a:latin typeface="Arial"/>
              </a:rPr>
              <a:t>View displays data from the model to the user and also enables them to modify the data.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CustomShape 3"/>
          <p:cNvSpPr/>
          <p:nvPr/>
        </p:nvSpPr>
        <p:spPr>
          <a:xfrm>
            <a:off x="3657600" y="3364560"/>
            <a:ext cx="5105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92934"/>
                </a:solidFill>
                <a:latin typeface="Arial"/>
              </a:rPr>
              <a:t>Razor View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635</TotalTime>
  <Application>LibreOffice/6.1.4.2$Windows_X86_64 LibreOffice_project/9d0f32d1f0b509096fd65e0d4bec26ddd1938fd3</Application>
  <Words>113</Words>
  <Paragraphs>32</Paragraphs>
  <Company>home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2019-04-22T09:19:38Z</dcterms:created>
  <dc:creator>ismail - [2010]</dc:creator>
  <dc:description/>
  <dc:language>en-US</dc:language>
  <cp:lastModifiedBy/>
  <dcterms:modified xsi:type="dcterms:W3CDTF">2019-04-23T14:21:22Z</dcterms:modified>
  <cp:revision>23</cp:revision>
  <dc:subject/>
  <dc:title>Library management system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home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12</vt:i4>
  </property>
</Properties>
</file>